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65" r:id="rId4"/>
    <p:sldId id="280" r:id="rId5"/>
    <p:sldId id="281" r:id="rId6"/>
    <p:sldId id="282" r:id="rId7"/>
    <p:sldId id="278" r:id="rId8"/>
    <p:sldId id="279" r:id="rId9"/>
    <p:sldId id="262" r:id="rId10"/>
    <p:sldId id="259" r:id="rId11"/>
    <p:sldId id="261" r:id="rId12"/>
    <p:sldId id="277" r:id="rId13"/>
    <p:sldId id="276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8AD8A0A2-FCA3-E24F-8A42-A8FD9723E2C0}">
          <p14:sldIdLst>
            <p14:sldId id="256"/>
            <p14:sldId id="267"/>
            <p14:sldId id="265"/>
            <p14:sldId id="280"/>
            <p14:sldId id="281"/>
            <p14:sldId id="282"/>
            <p14:sldId id="278"/>
            <p14:sldId id="279"/>
            <p14:sldId id="262"/>
            <p14:sldId id="259"/>
          </p14:sldIdLst>
        </p14:section>
        <p14:section name="Section sans titre" id="{A754CDC1-12B3-3840-96AA-0CEAF488CBA5}">
          <p14:sldIdLst>
            <p14:sldId id="261"/>
            <p14:sldId id="277"/>
            <p14:sldId id="276"/>
          </p14:sldIdLst>
        </p14:section>
        <p14:section name="Section sans titre" id="{F12856D2-4143-4748-BDFE-B0F663E42AC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606" autoAdjust="0"/>
    <p:restoredTop sz="94741" autoAdjust="0"/>
  </p:normalViewPr>
  <p:slideViewPr>
    <p:cSldViewPr snapToGrid="0" snapToObjects="1">
      <p:cViewPr varScale="1">
        <p:scale>
          <a:sx n="88" d="100"/>
          <a:sy n="88" d="100"/>
        </p:scale>
        <p:origin x="184" y="4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A0967-3F69-4948-AB92-488F59E957DD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50840-0085-E04A-8A14-B7DACE2192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843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50840-0085-E04A-8A14-B7DACE21925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938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50840-0085-E04A-8A14-B7DACE21925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267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40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53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47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5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43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791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3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686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634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582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5"/>
            <a:ext cx="40386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15"/>
            <a:ext cx="40386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79" indent="0">
              <a:buNone/>
              <a:defRPr sz="2667" b="1"/>
            </a:lvl2pPr>
            <a:lvl3pPr marL="1218958" indent="0">
              <a:buNone/>
              <a:defRPr sz="2400" b="1"/>
            </a:lvl3pPr>
            <a:lvl4pPr marL="1828437" indent="0">
              <a:buNone/>
              <a:defRPr sz="2133" b="1"/>
            </a:lvl4pPr>
            <a:lvl5pPr marL="2437918" indent="0">
              <a:buNone/>
              <a:defRPr sz="2133" b="1"/>
            </a:lvl5pPr>
            <a:lvl6pPr marL="3047393" indent="0">
              <a:buNone/>
              <a:defRPr sz="2133" b="1"/>
            </a:lvl6pPr>
            <a:lvl7pPr marL="3656867" indent="0">
              <a:buNone/>
              <a:defRPr sz="2133" b="1"/>
            </a:lvl7pPr>
            <a:lvl8pPr marL="4266347" indent="0">
              <a:buNone/>
              <a:defRPr sz="2133" b="1"/>
            </a:lvl8pPr>
            <a:lvl9pPr marL="4875827" indent="0">
              <a:buNone/>
              <a:defRPr sz="21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42" y="1535113"/>
            <a:ext cx="4041775" cy="63976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79" indent="0">
              <a:buNone/>
              <a:defRPr sz="2667" b="1"/>
            </a:lvl2pPr>
            <a:lvl3pPr marL="1218958" indent="0">
              <a:buNone/>
              <a:defRPr sz="2400" b="1"/>
            </a:lvl3pPr>
            <a:lvl4pPr marL="1828437" indent="0">
              <a:buNone/>
              <a:defRPr sz="2133" b="1"/>
            </a:lvl4pPr>
            <a:lvl5pPr marL="2437918" indent="0">
              <a:buNone/>
              <a:defRPr sz="2133" b="1"/>
            </a:lvl5pPr>
            <a:lvl6pPr marL="3047393" indent="0">
              <a:buNone/>
              <a:defRPr sz="2133" b="1"/>
            </a:lvl6pPr>
            <a:lvl7pPr marL="3656867" indent="0">
              <a:buNone/>
              <a:defRPr sz="2133" b="1"/>
            </a:lvl7pPr>
            <a:lvl8pPr marL="4266347" indent="0">
              <a:buNone/>
              <a:defRPr sz="2133" b="1"/>
            </a:lvl8pPr>
            <a:lvl9pPr marL="4875827" indent="0">
              <a:buNone/>
              <a:defRPr sz="21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42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6" y="273050"/>
            <a:ext cx="3008313" cy="116205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65" y="273065"/>
            <a:ext cx="5111751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16" y="1435114"/>
            <a:ext cx="3008313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479" indent="0">
              <a:buNone/>
              <a:defRPr sz="1600"/>
            </a:lvl2pPr>
            <a:lvl3pPr marL="1218958" indent="0">
              <a:buNone/>
              <a:defRPr sz="1333"/>
            </a:lvl3pPr>
            <a:lvl4pPr marL="1828437" indent="0">
              <a:buNone/>
              <a:defRPr sz="1200"/>
            </a:lvl4pPr>
            <a:lvl5pPr marL="2437918" indent="0">
              <a:buNone/>
              <a:defRPr sz="1200"/>
            </a:lvl5pPr>
            <a:lvl6pPr marL="3047393" indent="0">
              <a:buNone/>
              <a:defRPr sz="1200"/>
            </a:lvl6pPr>
            <a:lvl7pPr marL="3656867" indent="0">
              <a:buNone/>
              <a:defRPr sz="1200"/>
            </a:lvl7pPr>
            <a:lvl8pPr marL="4266347" indent="0">
              <a:buNone/>
              <a:defRPr sz="1200"/>
            </a:lvl8pPr>
            <a:lvl9pPr marL="4875827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479" indent="0">
              <a:buNone/>
              <a:defRPr sz="3733"/>
            </a:lvl2pPr>
            <a:lvl3pPr marL="1218958" indent="0">
              <a:buNone/>
              <a:defRPr sz="3200"/>
            </a:lvl3pPr>
            <a:lvl4pPr marL="1828437" indent="0">
              <a:buNone/>
              <a:defRPr sz="2667"/>
            </a:lvl4pPr>
            <a:lvl5pPr marL="2437918" indent="0">
              <a:buNone/>
              <a:defRPr sz="2667"/>
            </a:lvl5pPr>
            <a:lvl6pPr marL="3047393" indent="0">
              <a:buNone/>
              <a:defRPr sz="2667"/>
            </a:lvl6pPr>
            <a:lvl7pPr marL="3656867" indent="0">
              <a:buNone/>
              <a:defRPr sz="2667"/>
            </a:lvl7pPr>
            <a:lvl8pPr marL="4266347" indent="0">
              <a:buNone/>
              <a:defRPr sz="2667"/>
            </a:lvl8pPr>
            <a:lvl9pPr marL="4875827" indent="0">
              <a:buNone/>
              <a:defRPr sz="2667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867"/>
            </a:lvl1pPr>
            <a:lvl2pPr marL="609479" indent="0">
              <a:buNone/>
              <a:defRPr sz="1600"/>
            </a:lvl2pPr>
            <a:lvl3pPr marL="1218958" indent="0">
              <a:buNone/>
              <a:defRPr sz="1333"/>
            </a:lvl3pPr>
            <a:lvl4pPr marL="1828437" indent="0">
              <a:buNone/>
              <a:defRPr sz="1200"/>
            </a:lvl4pPr>
            <a:lvl5pPr marL="2437918" indent="0">
              <a:buNone/>
              <a:defRPr sz="1200"/>
            </a:lvl5pPr>
            <a:lvl6pPr marL="3047393" indent="0">
              <a:buNone/>
              <a:defRPr sz="1200"/>
            </a:lvl6pPr>
            <a:lvl7pPr marL="3656867" indent="0">
              <a:buNone/>
              <a:defRPr sz="1200"/>
            </a:lvl7pPr>
            <a:lvl8pPr marL="4266347" indent="0">
              <a:buNone/>
              <a:defRPr sz="1200"/>
            </a:lvl8pPr>
            <a:lvl9pPr marL="4875827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1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6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60438-7F0D-C349-90F9-63E510EF3C85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6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6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C3B3B-5631-744E-8DE4-08BEBD26A9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479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07" indent="-457107" algn="l" defTabSz="609479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06" indent="-380925" algn="l" defTabSz="609479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697" indent="-304736" algn="l" defTabSz="60947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173" indent="-304736" algn="l" defTabSz="609479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654" indent="-304736" algn="l" defTabSz="609479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131" indent="-304736" algn="l" defTabSz="609479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610" indent="-304736" algn="l" defTabSz="609479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088" indent="-304736" algn="l" defTabSz="609479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566" indent="-304736" algn="l" defTabSz="609479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4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79" algn="l" defTabSz="6094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58" algn="l" defTabSz="6094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37" algn="l" defTabSz="6094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18" algn="l" defTabSz="6094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93" algn="l" defTabSz="6094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867" algn="l" defTabSz="6094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347" algn="l" defTabSz="6094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827" algn="l" defTabSz="60947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799" y="1976154"/>
            <a:ext cx="7772400" cy="2613377"/>
          </a:xfrm>
        </p:spPr>
        <p:txBody>
          <a:bodyPr/>
          <a:lstStyle/>
          <a:p>
            <a:r>
              <a:rPr lang="fr-FR" b="1" dirty="0"/>
              <a:t>Stage ski 4</a:t>
            </a:r>
            <a:r>
              <a:rPr lang="fr-FR" b="1" baseline="30000" dirty="0"/>
              <a:t>ème</a:t>
            </a:r>
            <a:r>
              <a:rPr lang="fr-FR" b="1" dirty="0"/>
              <a:t>  2026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2" y="4457704"/>
            <a:ext cx="7951607" cy="2184400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</a:rPr>
              <a:t>Lieu : Les </a:t>
            </a:r>
            <a:r>
              <a:rPr lang="fr-FR" sz="3600" dirty="0" err="1">
                <a:solidFill>
                  <a:schemeClr val="tx1"/>
                </a:solidFill>
              </a:rPr>
              <a:t>Orres</a:t>
            </a:r>
            <a:endParaRPr lang="fr-FR" sz="3600" dirty="0">
              <a:solidFill>
                <a:schemeClr val="tx1"/>
              </a:solidFill>
            </a:endParaRPr>
          </a:p>
          <a:p>
            <a:r>
              <a:rPr lang="fr-FR" sz="3600" dirty="0">
                <a:solidFill>
                  <a:schemeClr val="tx1"/>
                </a:solidFill>
              </a:rPr>
              <a:t>Du lundi 19 janvier au vendredi 23 janvier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933" y="215900"/>
            <a:ext cx="1320800" cy="8297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5808" y="876843"/>
            <a:ext cx="3276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Collège François MITTERRAND CLAPIERS		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10EE1F7-25B2-EA44-810F-8490DDFE8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4060" y="379488"/>
            <a:ext cx="3113353" cy="12003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6000">
              <a:schemeClr val="accent1">
                <a:lumMod val="45000"/>
                <a:lumOff val="5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7085" y="157701"/>
            <a:ext cx="7398951" cy="900288"/>
          </a:xfrm>
        </p:spPr>
        <p:txBody>
          <a:bodyPr>
            <a:normAutofit/>
          </a:bodyPr>
          <a:lstStyle/>
          <a:p>
            <a:r>
              <a:rPr lang="fr-FR" sz="4000" b="1" dirty="0">
                <a:cs typeface="Arial" panose="020B0604020202020204" pitchFamily="34" charset="0"/>
              </a:rPr>
              <a:t>3. Liste du matériel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35A007C7-DE06-0553-8D3F-3357D83C6B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4682" y="1245504"/>
            <a:ext cx="3854635" cy="545479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b="1" dirty="0">
                <a:cs typeface="Arial" panose="020B0604020202020204" pitchFamily="34" charset="0"/>
              </a:rPr>
              <a:t>4. Planning prévisionnel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10F6330-5A0D-BE13-BA35-DF8CFC53E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43" y="1316185"/>
            <a:ext cx="8453620" cy="415636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428B825-4F12-B542-826D-43F14B52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b="1" dirty="0">
                <a:cs typeface="Arial" panose="020B0604020202020204" pitchFamily="34" charset="0"/>
              </a:rPr>
              <a:t>5. Aspect financier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63DA7B9-1C93-C442-91C7-44899CAF797C}"/>
              </a:ext>
            </a:extLst>
          </p:cNvPr>
          <p:cNvSpPr txBox="1"/>
          <p:nvPr/>
        </p:nvSpPr>
        <p:spPr>
          <a:xfrm>
            <a:off x="759421" y="1417640"/>
            <a:ext cx="73926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cs typeface="Arial" panose="020B0604020202020204" pitchFamily="34" charset="0"/>
              </a:rPr>
              <a:t>Le coût du stage est de 465€</a:t>
            </a:r>
          </a:p>
          <a:p>
            <a:endParaRPr lang="fr-FR" sz="2000" dirty="0">
              <a:cs typeface="Arial" panose="020B0604020202020204" pitchFamily="34" charset="0"/>
            </a:endParaRPr>
          </a:p>
          <a:p>
            <a:r>
              <a:rPr lang="fr-FR" sz="2000" dirty="0">
                <a:cs typeface="Arial" panose="020B0604020202020204" pitchFamily="34" charset="0"/>
              </a:rPr>
              <a:t>Inclus : 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fr-FR" sz="2000" dirty="0">
                <a:cs typeface="Arial" panose="020B0604020202020204" pitchFamily="34" charset="0"/>
              </a:rPr>
              <a:t>Transport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fr-FR" sz="2000" dirty="0">
                <a:cs typeface="Arial" panose="020B0604020202020204" pitchFamily="34" charset="0"/>
              </a:rPr>
              <a:t>Pension complète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fr-FR" sz="2000" dirty="0">
                <a:cs typeface="Arial" panose="020B0604020202020204" pitchFamily="34" charset="0"/>
              </a:rPr>
              <a:t>Hébergement 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fr-FR" sz="2000" dirty="0">
                <a:cs typeface="Arial" panose="020B0604020202020204" pitchFamily="34" charset="0"/>
              </a:rPr>
              <a:t>Matériel sportif : ski, bâtons, chaussures, casque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fr-FR" sz="2000" dirty="0">
                <a:cs typeface="Arial" panose="020B0604020202020204" pitchFamily="34" charset="0"/>
              </a:rPr>
              <a:t>Forfait remontées mécaniques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fr-FR" sz="2000" dirty="0">
                <a:cs typeface="Arial" panose="020B0604020202020204" pitchFamily="34" charset="0"/>
              </a:rPr>
              <a:t>Cours avec moniteurs </a:t>
            </a:r>
          </a:p>
          <a:p>
            <a:endParaRPr lang="fr-FR" sz="2000" dirty="0">
              <a:cs typeface="Arial" panose="020B0604020202020204" pitchFamily="34" charset="0"/>
            </a:endParaRPr>
          </a:p>
          <a:p>
            <a:r>
              <a:rPr lang="fr-FR" sz="2000" dirty="0">
                <a:cs typeface="Arial" panose="020B0604020202020204" pitchFamily="34" charset="0"/>
              </a:rPr>
              <a:t>Règlement via </a:t>
            </a:r>
            <a:r>
              <a:rPr lang="fr-FR" sz="2000" dirty="0" err="1">
                <a:cs typeface="Arial" panose="020B0604020202020204" pitchFamily="34" charset="0"/>
              </a:rPr>
              <a:t>educonnect</a:t>
            </a:r>
            <a:r>
              <a:rPr lang="fr-FR" sz="2000" dirty="0">
                <a:cs typeface="Arial" panose="020B0604020202020204" pitchFamily="34" charset="0"/>
              </a:rPr>
              <a:t>. </a:t>
            </a:r>
          </a:p>
          <a:p>
            <a:r>
              <a:rPr lang="fr-FR" sz="2000" dirty="0">
                <a:cs typeface="Arial" panose="020B0604020202020204" pitchFamily="34" charset="0"/>
              </a:rPr>
              <a:t>Règlement par chèque : se rapprocher de la gestionnaire Mme NICAR</a:t>
            </a:r>
          </a:p>
        </p:txBody>
      </p:sp>
    </p:spTree>
    <p:extLst>
      <p:ext uri="{BB962C8B-B14F-4D97-AF65-F5344CB8AC3E}">
        <p14:creationId xmlns:p14="http://schemas.microsoft.com/office/powerpoint/2010/main" val="1882670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DEF31C-5BD7-C541-BD1B-917BE3D07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6"/>
            <a:ext cx="8432800" cy="6857996"/>
          </a:xfrm>
        </p:spPr>
        <p:txBody>
          <a:bodyPr>
            <a:normAutofit/>
          </a:bodyPr>
          <a:lstStyle/>
          <a:p>
            <a:b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400" b="1" dirty="0">
                <a:cs typeface="Arial" panose="020B0604020202020204" pitchFamily="34" charset="0"/>
              </a:rPr>
              <a:t>6. Questions diverses</a:t>
            </a:r>
            <a:b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100" b="1" dirty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Rendez-vous : Lundi 19 janvier 2026 à 04h00, devant le collège.</a:t>
            </a:r>
            <a:br>
              <a:rPr lang="fr-FR" sz="3100" b="1" dirty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fr-FR" sz="3100" b="1" dirty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br>
              <a:rPr lang="fr-FR" sz="3100" b="1" dirty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fr-FR" sz="3100" b="1" dirty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Retour : Vendredi 23 janvier 2026 vers minuit, devant le collège. </a:t>
            </a:r>
            <a:endParaRPr lang="fr-FR" sz="3100" b="1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100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6000">
              <a:schemeClr val="accent1">
                <a:lumMod val="45000"/>
                <a:lumOff val="5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A47E4B-C515-034C-9DCD-82F3114AB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cs typeface="Arial" panose="020B0604020202020204" pitchFamily="34" charset="0"/>
              </a:rPr>
              <a:t>Ordre du jour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3C7EBB-4D69-4142-AB44-42058AA03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742876" indent="-742876">
              <a:buFont typeface="+mj-lt"/>
              <a:buAutoNum type="arabicPeriod"/>
            </a:pPr>
            <a:r>
              <a:rPr lang="fr-FR" dirty="0">
                <a:cs typeface="Arial" panose="020B0604020202020204" pitchFamily="34" charset="0"/>
              </a:rPr>
              <a:t>Fiche de liaison</a:t>
            </a:r>
          </a:p>
          <a:p>
            <a:pPr marL="742876" indent="-742876">
              <a:buFont typeface="+mj-lt"/>
              <a:buAutoNum type="arabicPeriod"/>
            </a:pPr>
            <a:r>
              <a:rPr lang="fr-FR" dirty="0">
                <a:cs typeface="Arial" panose="020B0604020202020204" pitchFamily="34" charset="0"/>
              </a:rPr>
              <a:t>Règles de vie</a:t>
            </a:r>
          </a:p>
          <a:p>
            <a:pPr marL="742876" indent="-742876">
              <a:buFont typeface="+mj-lt"/>
              <a:buAutoNum type="arabicPeriod"/>
            </a:pPr>
            <a:r>
              <a:rPr lang="fr-FR" dirty="0">
                <a:cs typeface="Arial" panose="020B0604020202020204" pitchFamily="34" charset="0"/>
              </a:rPr>
              <a:t>Liste du matériel </a:t>
            </a:r>
          </a:p>
          <a:p>
            <a:pPr marL="742876" indent="-742876">
              <a:buFont typeface="+mj-lt"/>
              <a:buAutoNum type="arabicPeriod"/>
            </a:pPr>
            <a:r>
              <a:rPr lang="fr-FR" dirty="0">
                <a:cs typeface="Arial" panose="020B0604020202020204" pitchFamily="34" charset="0"/>
              </a:rPr>
              <a:t>Planning prévisionnel de la semaine</a:t>
            </a:r>
          </a:p>
          <a:p>
            <a:pPr marL="742876" indent="-742876">
              <a:buFont typeface="+mj-lt"/>
              <a:buAutoNum type="arabicPeriod"/>
            </a:pPr>
            <a:r>
              <a:rPr lang="fr-FR" dirty="0">
                <a:cs typeface="Arial" panose="020B0604020202020204" pitchFamily="34" charset="0"/>
              </a:rPr>
              <a:t>Aspect financier</a:t>
            </a:r>
          </a:p>
          <a:p>
            <a:pPr marL="742876" indent="-742876">
              <a:buFont typeface="+mj-lt"/>
              <a:buAutoNum type="arabicPeriod"/>
            </a:pPr>
            <a:r>
              <a:rPr lang="fr-FR" dirty="0">
                <a:cs typeface="Arial" panose="020B0604020202020204" pitchFamily="34" charset="0"/>
              </a:rPr>
              <a:t>Questions diverses</a:t>
            </a:r>
          </a:p>
        </p:txBody>
      </p:sp>
    </p:spTree>
    <p:extLst>
      <p:ext uri="{BB962C8B-B14F-4D97-AF65-F5344CB8AC3E}">
        <p14:creationId xmlns:p14="http://schemas.microsoft.com/office/powerpoint/2010/main" val="311333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45907D6-4B0F-0F44-BAA6-6E46DF7B6EA2}"/>
              </a:ext>
            </a:extLst>
          </p:cNvPr>
          <p:cNvSpPr txBox="1"/>
          <p:nvPr/>
        </p:nvSpPr>
        <p:spPr>
          <a:xfrm>
            <a:off x="856529" y="335665"/>
            <a:ext cx="6545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latin typeface="+mj-lt"/>
                <a:ea typeface="+mj-ea"/>
                <a:cs typeface="Arial" panose="020B0604020202020204" pitchFamily="34" charset="0"/>
              </a:rPr>
              <a:t>1. Fiche de liaison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1DA443B-CE27-A245-5FD9-0AB3154E1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77517"/>
            <a:ext cx="7772400" cy="57719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062977A-BED0-B9DA-E5F9-1CB7158FB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10" y="580774"/>
            <a:ext cx="8231789" cy="544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05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683DA12-AD6F-5C55-BB93-3D2CAFA57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61" y="383425"/>
            <a:ext cx="7976287" cy="609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601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032F5085-4FAA-3720-8A08-C3C813508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45" y="407775"/>
            <a:ext cx="8176119" cy="578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625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6000">
              <a:schemeClr val="accent1">
                <a:lumMod val="45000"/>
                <a:lumOff val="5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AF02E4-1B48-A84A-B2DD-5BE3FB422C95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 w="19050">
            <a:solidFill>
              <a:schemeClr val="accent2"/>
            </a:solidFill>
          </a:ln>
        </p:spPr>
        <p:txBody>
          <a:bodyPr/>
          <a:lstStyle/>
          <a:p>
            <a:r>
              <a:rPr lang="fr-FR" dirty="0"/>
              <a:t>Niveau de ski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DA774E-FB98-FF43-8148-C3E856819F5B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fr-FR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DÉBUTANT </a:t>
            </a:r>
            <a:r>
              <a:rPr lang="fr-FR" sz="2200" i="1" dirty="0">
                <a:latin typeface="Arial" panose="020B0604020202020204" pitchFamily="34" charset="0"/>
                <a:cs typeface="Arial" panose="020B0604020202020204" pitchFamily="34" charset="0"/>
              </a:rPr>
              <a:t>Découvrir les premières sensations de glisse.</a:t>
            </a:r>
          </a:p>
          <a:p>
            <a:r>
              <a:rPr lang="fr-FR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INITIÉ </a:t>
            </a:r>
            <a:r>
              <a:rPr lang="fr-FR" sz="2200" i="1" dirty="0">
                <a:latin typeface="Arial" panose="020B0604020202020204" pitchFamily="34" charset="0"/>
                <a:cs typeface="Arial" panose="020B0604020202020204" pitchFamily="34" charset="0"/>
              </a:rPr>
              <a:t>Descendre les pistes vertes et bleues et maîtriser mieux sa vitesse. (1ère étoile)</a:t>
            </a:r>
          </a:p>
          <a:p>
            <a:r>
              <a:rPr lang="fr-FR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MAÎTRISE </a:t>
            </a:r>
            <a:r>
              <a:rPr lang="fr-FR" sz="2200" i="1" dirty="0">
                <a:latin typeface="Arial" panose="020B0604020202020204" pitchFamily="34" charset="0"/>
                <a:cs typeface="Arial" panose="020B0604020202020204" pitchFamily="34" charset="0"/>
              </a:rPr>
              <a:t>Commencer à skier parallèles sur des pistes rouges. (2</a:t>
            </a:r>
            <a:r>
              <a:rPr lang="fr-FR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200" i="1" dirty="0">
                <a:latin typeface="Arial" panose="020B0604020202020204" pitchFamily="34" charset="0"/>
                <a:cs typeface="Arial" panose="020B0604020202020204" pitchFamily="34" charset="0"/>
              </a:rPr>
              <a:t> étoile)</a:t>
            </a:r>
          </a:p>
          <a:p>
            <a:r>
              <a:rPr lang="fr-FR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CONFIRMÉ </a:t>
            </a:r>
            <a:r>
              <a:rPr lang="fr-FR" sz="2200" i="1" dirty="0">
                <a:latin typeface="Arial" panose="020B0604020202020204" pitchFamily="34" charset="0"/>
                <a:cs typeface="Arial" panose="020B0604020202020204" pitchFamily="34" charset="0"/>
              </a:rPr>
              <a:t>Évoluer avec aisance sur toutes les pistes et commencer à aller sur des terrains plus exigeants (bosses, poudreuse…). (3</a:t>
            </a:r>
            <a:r>
              <a:rPr lang="fr-FR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200" i="1" dirty="0">
                <a:latin typeface="Arial" panose="020B0604020202020204" pitchFamily="34" charset="0"/>
                <a:cs typeface="Arial" panose="020B0604020202020204" pitchFamily="34" charset="0"/>
              </a:rPr>
              <a:t> étoile)</a:t>
            </a:r>
          </a:p>
          <a:p>
            <a:r>
              <a:rPr lang="fr-FR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EXPERT </a:t>
            </a:r>
            <a:r>
              <a:rPr lang="fr-FR" sz="2200" i="1" dirty="0">
                <a:latin typeface="Arial" panose="020B0604020202020204" pitchFamily="34" charset="0"/>
                <a:cs typeface="Arial" panose="020B0604020202020204" pitchFamily="34" charset="0"/>
              </a:rPr>
              <a:t>Être à l’aise dans toutes les situations quelle que soit la qualité de la neige. (étoile de bronze et plus)</a:t>
            </a:r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4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7E2AF8-BC38-5243-A24C-DCD2562CB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Allergie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2F2C18-F35F-6C40-9D64-B9109546F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Remplir le questionnaire :</a:t>
            </a:r>
          </a:p>
          <a:p>
            <a:pPr marL="0" indent="0">
              <a:buNone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Marche à suivre : 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Moteur de recherche : allergie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ucpa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Cliquer sur « formulaire allergies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ucpa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 »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Numéro de dossier : CT 51626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Mon enfant est inscrit : oui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Nom du programme : séjour ski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Orres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: dates du 19 au 23 /01/2026</a:t>
            </a:r>
          </a:p>
        </p:txBody>
      </p:sp>
    </p:spTree>
    <p:extLst>
      <p:ext uri="{BB962C8B-B14F-4D97-AF65-F5344CB8AC3E}">
        <p14:creationId xmlns:p14="http://schemas.microsoft.com/office/powerpoint/2010/main" val="3182122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6000">
              <a:schemeClr val="accent1">
                <a:lumMod val="45000"/>
                <a:lumOff val="5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"/>
            <a:ext cx="8229600" cy="952628"/>
          </a:xfrm>
        </p:spPr>
        <p:txBody>
          <a:bodyPr>
            <a:normAutofit fontScale="90000"/>
          </a:bodyPr>
          <a:lstStyle/>
          <a:p>
            <a:r>
              <a:rPr lang="fr-FR" b="1" dirty="0">
                <a:cs typeface="Arial" panose="020B0604020202020204" pitchFamily="34" charset="0"/>
              </a:rPr>
              <a:t> </a:t>
            </a:r>
            <a:br>
              <a:rPr lang="fr-FR" dirty="0">
                <a:cs typeface="Arial" panose="020B0604020202020204" pitchFamily="34" charset="0"/>
              </a:rPr>
            </a:br>
            <a:r>
              <a:rPr lang="fr-FR" sz="3100" b="1" dirty="0">
                <a:cs typeface="Arial" panose="020B0604020202020204" pitchFamily="34" charset="0"/>
              </a:rPr>
              <a:t>2. REGLES DE VIE POUR LE STAGE SKI</a:t>
            </a:r>
            <a:br>
              <a:rPr lang="fr-FR" sz="3100" dirty="0">
                <a:cs typeface="Arial" panose="020B0604020202020204" pitchFamily="34" charset="0"/>
              </a:rPr>
            </a:br>
            <a:endParaRPr lang="fr-FR" sz="3100" dirty="0"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52631"/>
            <a:ext cx="8229600" cy="590536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►</a:t>
            </a: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enfants durant le stage sont soumis au règlement du collège. L’attitude du groupe doit être empreinte de respect et de courtoisie à l’égard des personnes (adultes ou camarades) et des biens. Tout comportement inadapté (agressivité, vol, insultes, violences physiques ou verbales, refus d’écouter, non-respect des horaires, des points de rendez-vous, incivilités…) sera soumis à l’échelle de sanction du Règlement Intérieur du Collège.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►Les enfants ne sont pas autorisés à sortir du centre sans autorisation d’un professeur. 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►L’utilisation du téléphone sera autorisé lors du trajet en bus. Pour l’aller, à partir de la pause chauffeur, vers 7h. A l’arrivée au centre, les téléphones seront récupérés. Ils seront rendus vendredi dans la journée. En cas d’urgence, les professeurs jugeront la nécessité de l’utilisation du téléphone de l’élève. </a:t>
            </a:r>
            <a:b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enceintes, tablettes, ordinateurs et tous objets connectés ne sont pas autorisés. 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►Mme </a:t>
            </a:r>
            <a:r>
              <a:rPr lang="fr-FR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Casail</a:t>
            </a: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(infirmière) sera l’assistante sanitaire du séjour. Elle sera le référent pour les enfants ayant un traitement. </a:t>
            </a:r>
            <a:b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cas échéant, veuillez préparer une pochette, comportant nom, prénom, classe de l’élève, et contenant l’ordonnance et les médicaments. 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►J’autorise, je n’autorise pas (rayer la mention inutile) l’infirmière à administrer un doliprane 500, un doliprane 1000 (rayer la mention inutile) à mon enfant si nécessaire.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►Je m’engage à rembourser au collège l’intégralité des frais avancés à l’occasion de frais médicaux et/ou pharmaceutiques.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L’équipe enseignante. 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6645910" algn="l"/>
              </a:tabLst>
            </a:pP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 de l’élève : 	Prénom : 	Classe : 	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5311140" algn="l"/>
              </a:tabLst>
            </a:pP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Signatures des parents : 	Signature de l’élève : 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remplir et à remettre aux professeurs d’EPS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fr-FR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FC665E0-79EF-A54E-8C01-833470E67F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" y="-2303619"/>
            <a:ext cx="246286" cy="49244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8958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2400" dirty="0">
              <a:latin typeface="Arial" panose="020B0604020202020204" pitchFamily="34" charset="0"/>
            </a:endParaRPr>
          </a:p>
        </p:txBody>
      </p:sp>
      <p:sp>
        <p:nvSpPr>
          <p:cNvPr id="30" name="Rectangle 30">
            <a:extLst>
              <a:ext uri="{FF2B5EF4-FFF2-40B4-BE49-F238E27FC236}">
                <a16:creationId xmlns:a16="http://schemas.microsoft.com/office/drawing/2014/main" id="{87ED03FC-F9CB-2A44-A247-127F9AC23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" y="-2608419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574B3C18-3957-0E44-B2F6-083CB0C89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" y="-2344719"/>
            <a:ext cx="1477328" cy="57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8958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1467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121895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467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fr-FR" altLang="fr-FR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15546</TotalTime>
  <Words>604</Words>
  <Application>Microsoft Macintosh PowerPoint</Application>
  <PresentationFormat>Affichage à l'écran (4:3)</PresentationFormat>
  <Paragraphs>58</Paragraphs>
  <Slides>13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Thème Office</vt:lpstr>
      <vt:lpstr>Stage ski 4ème  2026</vt:lpstr>
      <vt:lpstr>Ordre du jour</vt:lpstr>
      <vt:lpstr>Présentation PowerPoint</vt:lpstr>
      <vt:lpstr>Présentation PowerPoint</vt:lpstr>
      <vt:lpstr>Présentation PowerPoint</vt:lpstr>
      <vt:lpstr>Présentation PowerPoint</vt:lpstr>
      <vt:lpstr>Niveau de ski</vt:lpstr>
      <vt:lpstr>Allergie</vt:lpstr>
      <vt:lpstr>  2. REGLES DE VIE POUR LE STAGE SKI </vt:lpstr>
      <vt:lpstr>3. Liste du matériel</vt:lpstr>
      <vt:lpstr>4. Planning prévisionnel</vt:lpstr>
      <vt:lpstr>5. Aspect financier</vt:lpstr>
      <vt:lpstr> 6. Questions diverses   Rendez-vous : Lundi 19 janvier 2026 à 04h00, devant le collège.   Retour : Vendredi 23 janvier 2026 vers minuit, devant le collège.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Classe transplantée 2018</dc:title>
  <dc:creator>Admin</dc:creator>
  <cp:lastModifiedBy>Alexandre Bottinelli</cp:lastModifiedBy>
  <cp:revision>72</cp:revision>
  <dcterms:created xsi:type="dcterms:W3CDTF">2018-11-19T22:31:20Z</dcterms:created>
  <dcterms:modified xsi:type="dcterms:W3CDTF">2025-11-20T22:30:36Z</dcterms:modified>
</cp:coreProperties>
</file>